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7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50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019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771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738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3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497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1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9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51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79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12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30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57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5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92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7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BD12CE-5D2F-4097-986E-CB01EE6F06D1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E4C1D02-443E-4F1C-9A46-1EE201A0E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342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8387F1D-5636-C3E9-2630-F7674FF34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1259"/>
              </p:ext>
            </p:extLst>
          </p:nvPr>
        </p:nvGraphicFramePr>
        <p:xfrm>
          <a:off x="152918" y="282065"/>
          <a:ext cx="6450383" cy="9011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991">
                  <a:extLst>
                    <a:ext uri="{9D8B030D-6E8A-4147-A177-3AD203B41FA5}">
                      <a16:colId xmlns:a16="http://schemas.microsoft.com/office/drawing/2014/main" val="4125089981"/>
                    </a:ext>
                  </a:extLst>
                </a:gridCol>
                <a:gridCol w="1087991">
                  <a:extLst>
                    <a:ext uri="{9D8B030D-6E8A-4147-A177-3AD203B41FA5}">
                      <a16:colId xmlns:a16="http://schemas.microsoft.com/office/drawing/2014/main" val="4239720189"/>
                    </a:ext>
                  </a:extLst>
                </a:gridCol>
                <a:gridCol w="1899061">
                  <a:extLst>
                    <a:ext uri="{9D8B030D-6E8A-4147-A177-3AD203B41FA5}">
                      <a16:colId xmlns:a16="http://schemas.microsoft.com/office/drawing/2014/main" val="1273817651"/>
                    </a:ext>
                  </a:extLst>
                </a:gridCol>
                <a:gridCol w="1187670">
                  <a:extLst>
                    <a:ext uri="{9D8B030D-6E8A-4147-A177-3AD203B41FA5}">
                      <a16:colId xmlns:a16="http://schemas.microsoft.com/office/drawing/2014/main" val="883978276"/>
                    </a:ext>
                  </a:extLst>
                </a:gridCol>
                <a:gridCol w="1187670">
                  <a:extLst>
                    <a:ext uri="{9D8B030D-6E8A-4147-A177-3AD203B41FA5}">
                      <a16:colId xmlns:a16="http://schemas.microsoft.com/office/drawing/2014/main" val="3919563946"/>
                    </a:ext>
                  </a:extLst>
                </a:gridCol>
              </a:tblGrid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Semaine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Lieu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Activité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35538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Saitama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fr-FR" sz="1400" b="1" dirty="0"/>
                        <a:t>熊谷天然温泉 花湯スパリゾート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52200,81</a:t>
                      </a:r>
                      <a:r>
                        <a:rPr lang="ja-JP" altLang="fr-FR" dirty="0"/>
                        <a:t>円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41504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Visite centre 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56821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94899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32175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Yamanashi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fr-FR" sz="1400" b="1" dirty="0"/>
                        <a:t>道志川温泉 紅椿の湯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/>
                        <a:t>Hôtel avec bassin eau thermal a coté du ont Fuji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Profiter des Bassin et de l’hotel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40600</a:t>
                      </a:r>
                      <a:r>
                        <a:rPr lang="ja-JP" altLang="fr-FR" dirty="0"/>
                        <a:t>円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63848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Lac </a:t>
                      </a:r>
                      <a:r>
                        <a:rPr lang="fr-FR" sz="1400" b="1" dirty="0" err="1"/>
                        <a:t>Miyagase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Promenade dans la forêt et baignade dans le lac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07636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Mont Fuji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Ascension du mont Fuji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472680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Profitez de l’</a:t>
                      </a:r>
                      <a:r>
                        <a:rPr lang="fr-FR" sz="1400" dirty="0" err="1"/>
                        <a:t>hotel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79873"/>
                  </a:ext>
                </a:extLst>
              </a:tr>
              <a:tr h="11476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3</a:t>
                      </a:r>
                    </a:p>
                    <a:p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Nagoya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fr-FR" sz="1400" b="1" dirty="0"/>
                        <a:t>温泉プール</a:t>
                      </a:r>
                      <a:endParaRPr lang="fr-FR" altLang="ja-JP" sz="14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ja-JP" sz="1400" b="0" dirty="0"/>
                        <a:t>Piscine d’eau chaude</a:t>
                      </a:r>
                      <a:endParaRPr lang="ja-JP" altLang="fr-F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2985,07</a:t>
                      </a:r>
                      <a:r>
                        <a:rPr lang="ja-JP" altLang="fr-FR"/>
                        <a:t>円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926037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dirty="0"/>
                        <a:t>Centre 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Visite du centre ville et shopping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83689"/>
                  </a:ext>
                </a:extLst>
              </a:tr>
              <a:tr h="457894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fr-FR" sz="1400" b="1" dirty="0"/>
                        <a:t>ブルーサンビーチ</a:t>
                      </a:r>
                    </a:p>
                    <a:p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Plage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36510"/>
                  </a:ext>
                </a:extLst>
              </a:tr>
              <a:tr h="349079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63556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4B62226C-E152-9D4C-9112-F7F37A407ED6}"/>
              </a:ext>
            </a:extLst>
          </p:cNvPr>
          <p:cNvSpPr txBox="1"/>
          <p:nvPr/>
        </p:nvSpPr>
        <p:spPr>
          <a:xfrm>
            <a:off x="9327064" y="406568"/>
            <a:ext cx="271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3000 € = 447761,19</a:t>
            </a:r>
            <a:r>
              <a:rPr lang="ja-JP" altLang="fr-FR" dirty="0"/>
              <a:t>円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CFA399-A057-075B-A1A1-6E60F7DB01B9}"/>
              </a:ext>
            </a:extLst>
          </p:cNvPr>
          <p:cNvSpPr txBox="1"/>
          <p:nvPr/>
        </p:nvSpPr>
        <p:spPr>
          <a:xfrm>
            <a:off x="9327064" y="1051840"/>
            <a:ext cx="1906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Location voiture : 144200</a:t>
            </a:r>
            <a:r>
              <a:rPr lang="ja-JP" altLang="fr-FR" dirty="0"/>
              <a:t>円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20EFF9-F806-13A3-D0C6-9CCAAA831D65}"/>
              </a:ext>
            </a:extLst>
          </p:cNvPr>
          <p:cNvSpPr txBox="1"/>
          <p:nvPr/>
        </p:nvSpPr>
        <p:spPr>
          <a:xfrm>
            <a:off x="9327064" y="1974111"/>
            <a:ext cx="190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plein d’essence: 67164,18</a:t>
            </a:r>
            <a:r>
              <a:rPr lang="ja-JP" altLang="fr-FR" dirty="0"/>
              <a:t>円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857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lein air, automne, arbre, chute&#10;&#10;Description générée automatiquement">
            <a:extLst>
              <a:ext uri="{FF2B5EF4-FFF2-40B4-BE49-F238E27FC236}">
                <a16:creationId xmlns:a16="http://schemas.microsoft.com/office/drawing/2014/main" id="{884AFC03-E08A-3739-A450-1F7BE997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15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AFA2D7C-2827-F9B9-19DD-96ACDDA03261}"/>
              </a:ext>
            </a:extLst>
          </p:cNvPr>
          <p:cNvSpPr txBox="1"/>
          <p:nvPr/>
        </p:nvSpPr>
        <p:spPr>
          <a:xfrm>
            <a:off x="4964921" y="43770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5400" b="1" dirty="0"/>
              <a:t>なごや</a:t>
            </a:r>
          </a:p>
        </p:txBody>
      </p:sp>
      <p:pic>
        <p:nvPicPr>
          <p:cNvPr id="3" name="Image 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FED0F102-CB0B-D00C-BCAE-05C6659F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31" y="1530876"/>
            <a:ext cx="5509737" cy="45800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2BC016-F5D1-1FD6-2D02-7DBEA0D45374}"/>
              </a:ext>
            </a:extLst>
          </p:cNvPr>
          <p:cNvSpPr txBox="1"/>
          <p:nvPr/>
        </p:nvSpPr>
        <p:spPr>
          <a:xfrm>
            <a:off x="4253988" y="6299780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/>
              <a:t>じゅうごにち </a:t>
            </a:r>
            <a:r>
              <a:rPr lang="fr-FR" altLang="ja-JP" b="1" dirty="0"/>
              <a:t>~ </a:t>
            </a:r>
            <a:r>
              <a:rPr lang="ja-JP" altLang="fr-FR" b="1" dirty="0"/>
              <a:t>にじゅういちにち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1801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automne, arbre, chute&#10;&#10;Description générée automatiquement">
            <a:extLst>
              <a:ext uri="{FF2B5EF4-FFF2-40B4-BE49-F238E27FC236}">
                <a16:creationId xmlns:a16="http://schemas.microsoft.com/office/drawing/2014/main" id="{DCA4ADD3-DD6D-0DF8-3A41-49DFD0679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15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7E964B-89C8-BB93-BDB3-842CA1A7DCAB}"/>
              </a:ext>
            </a:extLst>
          </p:cNvPr>
          <p:cNvSpPr txBox="1"/>
          <p:nvPr/>
        </p:nvSpPr>
        <p:spPr>
          <a:xfrm>
            <a:off x="4883167" y="429207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sz="2400" b="1" dirty="0">
                <a:latin typeface="Abadi" panose="020B0604020104020204" pitchFamily="34" charset="0"/>
              </a:rPr>
              <a:t>ホテル ナガシマ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A66C73-0677-B605-6D5F-1393D93EF523}"/>
              </a:ext>
            </a:extLst>
          </p:cNvPr>
          <p:cNvSpPr txBox="1"/>
          <p:nvPr/>
        </p:nvSpPr>
        <p:spPr>
          <a:xfrm>
            <a:off x="5265052" y="6244127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badi" panose="020B0604020104020204" pitchFamily="34" charset="0"/>
              </a:rPr>
              <a:t>7</a:t>
            </a:r>
            <a:r>
              <a:rPr lang="ja-JP" altLang="fr-FR" b="1" dirty="0">
                <a:latin typeface="Abadi" panose="020B0604020104020204" pitchFamily="34" charset="0"/>
              </a:rPr>
              <a:t> 日  </a:t>
            </a:r>
            <a:r>
              <a:rPr lang="fr-FR" altLang="ja-JP" b="1" dirty="0">
                <a:latin typeface="Abadi" panose="020B0604020104020204" pitchFamily="34" charset="0"/>
              </a:rPr>
              <a:t>: </a:t>
            </a:r>
            <a:r>
              <a:rPr lang="fr-FR" b="1" dirty="0">
                <a:latin typeface="Abadi" panose="020B0604020104020204" pitchFamily="34" charset="0"/>
              </a:rPr>
              <a:t>10 5000</a:t>
            </a:r>
            <a:r>
              <a:rPr lang="ja-JP" altLang="fr-FR" b="1" dirty="0">
                <a:latin typeface="Abadi" panose="020B0604020104020204" pitchFamily="34" charset="0"/>
              </a:rPr>
              <a:t>円</a:t>
            </a:r>
            <a:endParaRPr lang="fr-FR" b="1" dirty="0">
              <a:latin typeface="Abadi" panose="020B0604020104020204" pitchFamily="34" charset="0"/>
            </a:endParaRPr>
          </a:p>
        </p:txBody>
      </p:sp>
      <p:pic>
        <p:nvPicPr>
          <p:cNvPr id="9" name="Image 8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4F0BBAB3-83B3-EBAA-0413-74DD1884A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963816"/>
            <a:ext cx="5848647" cy="2117949"/>
          </a:xfrm>
          <a:prstGeom prst="rect">
            <a:avLst/>
          </a:prstGeom>
        </p:spPr>
      </p:pic>
      <p:pic>
        <p:nvPicPr>
          <p:cNvPr id="11" name="Image 10" descr="Une image contenant ciel, piscine, plein air, bleu vert&#10;&#10;Description générée automatiquement">
            <a:extLst>
              <a:ext uri="{FF2B5EF4-FFF2-40B4-BE49-F238E27FC236}">
                <a16:creationId xmlns:a16="http://schemas.microsoft.com/office/drawing/2014/main" id="{6D3C4606-5A48-EF2B-375E-8EBADBCB4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58" y="3265946"/>
            <a:ext cx="7239000" cy="2794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91D02F-D103-85C0-64F5-A10AA3A2F02B}"/>
              </a:ext>
            </a:extLst>
          </p:cNvPr>
          <p:cNvSpPr txBox="1"/>
          <p:nvPr/>
        </p:nvSpPr>
        <p:spPr>
          <a:xfrm>
            <a:off x="9406817" y="1821561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b="1" dirty="0">
                <a:latin typeface="Abadi" panose="020B0604020104020204" pitchFamily="34" charset="0"/>
              </a:rPr>
              <a:t>さんじゅう</a:t>
            </a:r>
            <a:r>
              <a:rPr lang="ja-JP" altLang="fr-FR" sz="1100" b="1" dirty="0">
                <a:latin typeface="Abadi" panose="020B0604020104020204" pitchFamily="34" charset="0"/>
              </a:rPr>
              <a:t>つ</a:t>
            </a:r>
            <a:r>
              <a:rPr lang="ja-JP" altLang="fr-FR" b="1" dirty="0">
                <a:latin typeface="Abadi" panose="020B0604020104020204" pitchFamily="34" charset="0"/>
              </a:rPr>
              <a:t>ぶん </a:t>
            </a:r>
            <a:r>
              <a:rPr lang="fr-FR" altLang="ja-JP" b="1" dirty="0">
                <a:latin typeface="Abadi" panose="020B0604020104020204" pitchFamily="34" charset="0"/>
              </a:rPr>
              <a:t>~ </a:t>
            </a:r>
          </a:p>
          <a:p>
            <a:pPr algn="ctr"/>
            <a:r>
              <a:rPr lang="ja-JP" altLang="fr-FR" b="1" dirty="0">
                <a:latin typeface="Abadi" panose="020B0604020104020204" pitchFamily="34" charset="0"/>
              </a:rPr>
              <a:t>じゅうにち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0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automne, arbre, chute&#10;&#10;Description générée automatiquement">
            <a:extLst>
              <a:ext uri="{FF2B5EF4-FFF2-40B4-BE49-F238E27FC236}">
                <a16:creationId xmlns:a16="http://schemas.microsoft.com/office/drawing/2014/main" id="{CE5C1F67-6D7E-FF3B-1DA1-59D8EB23A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15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AF66249-0AE6-084F-46EE-5E72B57173B6}"/>
              </a:ext>
            </a:extLst>
          </p:cNvPr>
          <p:cNvSpPr txBox="1"/>
          <p:nvPr/>
        </p:nvSpPr>
        <p:spPr>
          <a:xfrm>
            <a:off x="4772558" y="624714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sz="2400" b="1" dirty="0">
                <a:latin typeface="Abadi" panose="020B0604020104020204" pitchFamily="34" charset="0"/>
              </a:rPr>
              <a:t>ブルーサンビーチ</a:t>
            </a:r>
          </a:p>
        </p:txBody>
      </p:sp>
      <p:pic>
        <p:nvPicPr>
          <p:cNvPr id="6" name="Image 5" descr="Une image contenant plein air, ciel, eau, plage&#10;&#10;Description générée automatiquement">
            <a:extLst>
              <a:ext uri="{FF2B5EF4-FFF2-40B4-BE49-F238E27FC236}">
                <a16:creationId xmlns:a16="http://schemas.microsoft.com/office/drawing/2014/main" id="{85A45AF3-BF23-4DB6-A31F-23C1447A7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80" y="1442680"/>
            <a:ext cx="6384436" cy="4249638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C051D28-F2B8-6652-8C53-0F1D325D1864}"/>
              </a:ext>
            </a:extLst>
          </p:cNvPr>
          <p:cNvSpPr/>
          <p:nvPr/>
        </p:nvSpPr>
        <p:spPr>
          <a:xfrm>
            <a:off x="256542" y="6204029"/>
            <a:ext cx="3438380" cy="504295"/>
          </a:xfrm>
          <a:prstGeom prst="roundRect">
            <a:avLst>
              <a:gd name="adj" fmla="val 12163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fr-FR" sz="1600" b="1" dirty="0">
                <a:latin typeface="Abadi" panose="020B0604020104020204" pitchFamily="34" charset="0"/>
              </a:rPr>
              <a:t>ブルーサンビーチ </a:t>
            </a:r>
            <a:r>
              <a:rPr lang="fr-FR" altLang="ja-JP" sz="1600" b="1" dirty="0">
                <a:latin typeface="Abadi" panose="020B0604020104020204" pitchFamily="34" charset="0"/>
              </a:rPr>
              <a:t>: </a:t>
            </a:r>
            <a:r>
              <a:rPr lang="fr-FR" sz="1600" b="1" dirty="0">
                <a:latin typeface="Abadi" panose="020B0604020104020204" pitchFamily="34" charset="0"/>
              </a:rPr>
              <a:t>Blue Sun Beach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CB0A44-7CA9-EE38-D934-F6553A74A389}"/>
              </a:ext>
            </a:extLst>
          </p:cNvPr>
          <p:cNvSpPr txBox="1"/>
          <p:nvPr/>
        </p:nvSpPr>
        <p:spPr>
          <a:xfrm>
            <a:off x="5195752" y="61323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b="1" dirty="0">
                <a:latin typeface="Abadi" panose="020B0604020104020204" pitchFamily="34" charset="0"/>
              </a:rPr>
              <a:t>じゅうはちにち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4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nuage, ciel, lieu de culte&#10;&#10;Description générée automatiquement">
            <a:extLst>
              <a:ext uri="{FF2B5EF4-FFF2-40B4-BE49-F238E27FC236}">
                <a16:creationId xmlns:a16="http://schemas.microsoft.com/office/drawing/2014/main" id="{50B0F46A-9082-C3FE-56A0-71D3A818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" t="1196" r="80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838200" stA="45000" endPos="65000" dist="50800" dir="5400000" sy="-100000" algn="bl" rotWithShape="0"/>
          </a:effectLst>
        </p:spPr>
      </p:pic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6A697672-0334-9844-E322-0773483EB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58" y="1921396"/>
            <a:ext cx="6965284" cy="26291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B9954B-ECE3-0905-622A-76213A733BEB}"/>
              </a:ext>
            </a:extLst>
          </p:cNvPr>
          <p:cNvSpPr txBox="1"/>
          <p:nvPr/>
        </p:nvSpPr>
        <p:spPr>
          <a:xfrm>
            <a:off x="3929380" y="429207"/>
            <a:ext cx="4333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sz="2800" b="1" dirty="0">
                <a:latin typeface="Abadi" panose="020B0604020104020204" pitchFamily="34" charset="0"/>
              </a:rPr>
              <a:t>成田国際空港</a:t>
            </a:r>
          </a:p>
          <a:p>
            <a:pPr algn="ctr"/>
            <a:r>
              <a:rPr lang="ja-JP" altLang="fr-FR" sz="2800" b="1" dirty="0">
                <a:latin typeface="Abadi" panose="020B0604020104020204" pitchFamily="34" charset="0"/>
              </a:rPr>
              <a:t>なりた こくさい くうこう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1BE1D40-072D-3399-6BCE-277F88514C31}"/>
              </a:ext>
            </a:extLst>
          </p:cNvPr>
          <p:cNvSpPr txBox="1"/>
          <p:nvPr/>
        </p:nvSpPr>
        <p:spPr>
          <a:xfrm>
            <a:off x="4329792" y="5088606"/>
            <a:ext cx="353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fr-FR" b="1" dirty="0">
                <a:latin typeface="Abadi" panose="020B0604020104020204" pitchFamily="34" charset="0"/>
              </a:rPr>
              <a:t>にじゅういちにち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6BDB5A-88ED-AFB6-B6F7-FAC795C08FAF}"/>
              </a:ext>
            </a:extLst>
          </p:cNvPr>
          <p:cNvSpPr txBox="1"/>
          <p:nvPr/>
        </p:nvSpPr>
        <p:spPr>
          <a:xfrm>
            <a:off x="4329791" y="5626688"/>
            <a:ext cx="353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fr-FR" b="1" dirty="0">
                <a:latin typeface="Abadi" panose="020B0604020104020204" pitchFamily="34" charset="0"/>
              </a:rPr>
              <a:t>じゅうさんじ </a:t>
            </a:r>
            <a:r>
              <a:rPr lang="fr-FR" altLang="ja-JP" b="1" dirty="0">
                <a:latin typeface="Abadi" panose="020B0604020104020204" pitchFamily="34" charset="0"/>
              </a:rPr>
              <a:t>~ </a:t>
            </a:r>
            <a:r>
              <a:rPr lang="ja-JP" altLang="fr-FR" b="1" dirty="0">
                <a:latin typeface="Abadi" panose="020B0604020104020204" pitchFamily="34" charset="0"/>
              </a:rPr>
              <a:t>じゅうしちじ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5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nuage, ciel, lieu de culte&#10;&#10;Description générée automatiquement">
            <a:extLst>
              <a:ext uri="{FF2B5EF4-FFF2-40B4-BE49-F238E27FC236}">
                <a16:creationId xmlns:a16="http://schemas.microsoft.com/office/drawing/2014/main" id="{0576BF69-4BF0-0D6C-6068-06A16BF8A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" t="1196" r="80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838200" stA="45000" endPos="65000" dist="50800" dir="5400000" sy="-100000" algn="bl" rotWithShape="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2104834-8952-E03B-196E-3B3ED4393766}"/>
              </a:ext>
            </a:extLst>
          </p:cNvPr>
          <p:cNvSpPr txBox="1"/>
          <p:nvPr/>
        </p:nvSpPr>
        <p:spPr>
          <a:xfrm>
            <a:off x="2444199" y="2967335"/>
            <a:ext cx="7303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5400" b="1" dirty="0"/>
              <a:t>ありがとうございます 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194812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lein air, nuage, ciel, lieu de culte&#10;&#10;Description générée automatiquement">
            <a:extLst>
              <a:ext uri="{FF2B5EF4-FFF2-40B4-BE49-F238E27FC236}">
                <a16:creationId xmlns:a16="http://schemas.microsoft.com/office/drawing/2014/main" id="{691387C5-9CCC-3299-9F4D-D34B35D7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1196" r="80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10EAC9-7122-524C-CAEA-4939ABAABFC0}"/>
              </a:ext>
            </a:extLst>
          </p:cNvPr>
          <p:cNvSpPr txBox="1"/>
          <p:nvPr/>
        </p:nvSpPr>
        <p:spPr>
          <a:xfrm>
            <a:off x="2340803" y="2721114"/>
            <a:ext cx="7510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4000" b="1" dirty="0">
                <a:latin typeface="Abadi" panose="020B0604020104020204" pitchFamily="34" charset="0"/>
              </a:rPr>
              <a:t>わたしのゆめのにほんりょこう</a:t>
            </a:r>
            <a:endParaRPr lang="fr-FR" sz="4000" b="1" dirty="0">
              <a:latin typeface="Abadi" panose="020B0604020104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1A573DF-CE05-3C46-0C3A-16DF551DE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832" y="4517860"/>
            <a:ext cx="29963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題目 </a:t>
            </a:r>
            <a:r>
              <a:rPr kumimoji="0" lang="fr-FR" altLang="ja-JP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: </a:t>
            </a:r>
            <a:r>
              <a:rPr kumimoji="0" lang="ja-JP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スイミング</a:t>
            </a:r>
            <a:endParaRPr kumimoji="0" lang="ja-JP" altLang="fr-FR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D158DFB-97EF-C593-974B-586715A6D042}"/>
              </a:ext>
            </a:extLst>
          </p:cNvPr>
          <p:cNvSpPr/>
          <p:nvPr/>
        </p:nvSpPr>
        <p:spPr>
          <a:xfrm>
            <a:off x="373224" y="5691674"/>
            <a:ext cx="2976465" cy="940044"/>
          </a:xfrm>
          <a:prstGeom prst="roundRect">
            <a:avLst>
              <a:gd name="adj" fmla="val 8726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ja-JP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スイミング </a:t>
            </a:r>
            <a:r>
              <a:rPr kumimoji="0" lang="fr-FR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fr-FR" b="1" dirty="0">
                <a:latin typeface="Abadi" panose="020B0604020104020204" pitchFamily="34" charset="0"/>
              </a:rPr>
              <a:t>Baignade</a:t>
            </a:r>
          </a:p>
          <a:p>
            <a:r>
              <a:rPr kumimoji="0" lang="ja-JP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題目</a:t>
            </a:r>
            <a:r>
              <a:rPr kumimoji="0" lang="fr-FR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: </a:t>
            </a:r>
            <a:r>
              <a:rPr lang="fr-FR" altLang="ja-JP" b="1" dirty="0">
                <a:solidFill>
                  <a:schemeClr val="tx1"/>
                </a:solidFill>
                <a:latin typeface="Abadi" panose="020B0604020104020204" pitchFamily="34" charset="0"/>
              </a:rPr>
              <a:t>Thème</a:t>
            </a:r>
          </a:p>
          <a:p>
            <a:r>
              <a:rPr lang="ja-JP" altLang="fr-FR" b="1" dirty="0">
                <a:latin typeface="Abadi" panose="020B0604020104020204" pitchFamily="34" charset="0"/>
              </a:rPr>
              <a:t>ひこうき</a:t>
            </a:r>
            <a:r>
              <a:rPr lang="fr-FR" altLang="ja-JP" b="1" dirty="0">
                <a:solidFill>
                  <a:schemeClr val="tx1"/>
                </a:solidFill>
                <a:latin typeface="Abadi" panose="020B0604020104020204" pitchFamily="34" charset="0"/>
              </a:rPr>
              <a:t> : Avion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4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lein air, nuage, ciel, lieu de culte&#10;&#10;Description générée automatiquement">
            <a:extLst>
              <a:ext uri="{FF2B5EF4-FFF2-40B4-BE49-F238E27FC236}">
                <a16:creationId xmlns:a16="http://schemas.microsoft.com/office/drawing/2014/main" id="{D4736A32-63A7-AD78-066C-D51A2C736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9" t="1196" r="80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838200" stA="45000" endPos="65000" dist="50800" dir="5400000" sy="-100000" algn="bl" rotWithShape="0"/>
          </a:effectLst>
        </p:spPr>
      </p:pic>
      <p:pic>
        <p:nvPicPr>
          <p:cNvPr id="3" name="Image 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B4FD1FF5-1368-458C-E4A1-E7D1B72F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7" y="1849343"/>
            <a:ext cx="4415618" cy="3159314"/>
          </a:xfrm>
          <a:prstGeom prst="rect">
            <a:avLst/>
          </a:prstGeom>
        </p:spPr>
      </p:pic>
      <p:pic>
        <p:nvPicPr>
          <p:cNvPr id="5" name="Image 4" descr="Une image contenant personne, voiture, véhicule, plein air&#10;&#10;Description générée automatiquement">
            <a:extLst>
              <a:ext uri="{FF2B5EF4-FFF2-40B4-BE49-F238E27FC236}">
                <a16:creationId xmlns:a16="http://schemas.microsoft.com/office/drawing/2014/main" id="{0D3503DE-8A77-A611-14EA-71A78E092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91" y="1849343"/>
            <a:ext cx="4610582" cy="24574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D06A0CD-CB06-7BFC-DA40-C054D4206D43}"/>
              </a:ext>
            </a:extLst>
          </p:cNvPr>
          <p:cNvSpPr txBox="1"/>
          <p:nvPr/>
        </p:nvSpPr>
        <p:spPr>
          <a:xfrm>
            <a:off x="6958742" y="5213060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レンタカーをりようする </a:t>
            </a:r>
            <a:r>
              <a:rPr lang="fr-FR" altLang="ja-JP" b="1" dirty="0">
                <a:latin typeface="Abadi" panose="020B0604020104020204" pitchFamily="34" charset="0"/>
              </a:rPr>
              <a:t>: </a:t>
            </a:r>
            <a:r>
              <a:rPr lang="ja-JP" altLang="fr-FR" b="1" dirty="0">
                <a:latin typeface="Abadi" panose="020B0604020104020204" pitchFamily="34" charset="0"/>
              </a:rPr>
              <a:t> </a:t>
            </a:r>
            <a:r>
              <a:rPr lang="fr-FR" b="1" dirty="0">
                <a:latin typeface="Abadi" panose="020B0604020104020204" pitchFamily="34" charset="0"/>
              </a:rPr>
              <a:t>6857 </a:t>
            </a:r>
            <a:r>
              <a:rPr lang="ja-JP" altLang="fr-FR" b="1" dirty="0">
                <a:latin typeface="Abadi" panose="020B0604020104020204" pitchFamily="34" charset="0"/>
              </a:rPr>
              <a:t>円 </a:t>
            </a:r>
            <a:r>
              <a:rPr lang="fr-FR" altLang="ja-JP" b="1" dirty="0">
                <a:latin typeface="Abadi" panose="020B0604020104020204" pitchFamily="34" charset="0"/>
              </a:rPr>
              <a:t>/</a:t>
            </a:r>
            <a:r>
              <a:rPr lang="ja-JP" altLang="fr-FR" b="1" dirty="0">
                <a:latin typeface="Abadi" panose="020B0604020104020204" pitchFamily="34" charset="0"/>
              </a:rPr>
              <a:t> 日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F2374ED-7685-7D4E-8248-6C55D00CD133}"/>
              </a:ext>
            </a:extLst>
          </p:cNvPr>
          <p:cNvSpPr/>
          <p:nvPr/>
        </p:nvSpPr>
        <p:spPr>
          <a:xfrm>
            <a:off x="494522" y="5691673"/>
            <a:ext cx="4926564" cy="1044793"/>
          </a:xfrm>
          <a:prstGeom prst="roundRect">
            <a:avLst>
              <a:gd name="adj" fmla="val 6843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fr-FR" b="1" dirty="0">
                <a:latin typeface="Abadi" panose="020B0604020104020204" pitchFamily="34" charset="0"/>
              </a:rPr>
              <a:t>レンタカーをかります </a:t>
            </a:r>
            <a:r>
              <a:rPr kumimoji="0" lang="fr-FR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fr-FR" b="1" dirty="0">
                <a:latin typeface="Abadi" panose="020B0604020104020204" pitchFamily="34" charset="0"/>
              </a:rPr>
              <a:t>Louer une voiture</a:t>
            </a:r>
          </a:p>
          <a:p>
            <a:r>
              <a:rPr lang="ja-JP" altLang="fr-FR" b="1" dirty="0">
                <a:latin typeface="Abadi" panose="020B0604020104020204" pitchFamily="34" charset="0"/>
              </a:rPr>
              <a:t>日</a:t>
            </a:r>
            <a:r>
              <a:rPr lang="fr-FR" altLang="ja-JP" b="1" dirty="0">
                <a:latin typeface="Abadi" panose="020B0604020104020204" pitchFamily="34" charset="0"/>
              </a:rPr>
              <a:t> : Jour</a:t>
            </a:r>
          </a:p>
          <a:p>
            <a:r>
              <a:rPr lang="ja-JP" altLang="fr-FR" b="1" dirty="0">
                <a:latin typeface="Abadi" panose="020B0604020104020204" pitchFamily="34" charset="0"/>
              </a:rPr>
              <a:t>くるま</a:t>
            </a:r>
            <a:r>
              <a:rPr lang="fr-FR" altLang="ja-JP" b="1" dirty="0">
                <a:latin typeface="Abadi" panose="020B0604020104020204" pitchFamily="34" charset="0"/>
              </a:rPr>
              <a:t> : Voiture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AFD899-E1BA-D162-42B4-F6D098DCB639}"/>
              </a:ext>
            </a:extLst>
          </p:cNvPr>
          <p:cNvSpPr txBox="1"/>
          <p:nvPr/>
        </p:nvSpPr>
        <p:spPr>
          <a:xfrm>
            <a:off x="6452192" y="4639325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しちがつ ついたち </a:t>
            </a:r>
            <a:r>
              <a:rPr lang="fr-FR" altLang="ja-JP" b="1" dirty="0">
                <a:latin typeface="Abadi" panose="020B0604020104020204" pitchFamily="34" charset="0"/>
              </a:rPr>
              <a:t>~ </a:t>
            </a:r>
            <a:r>
              <a:rPr lang="ja-JP" altLang="fr-FR" b="1" dirty="0">
                <a:latin typeface="Abadi" panose="020B0604020104020204" pitchFamily="34" charset="0"/>
              </a:rPr>
              <a:t>しちがつ にじゅういちにち 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56B791-17CA-1A2E-65F1-F40B6F93A9F0}"/>
              </a:ext>
            </a:extLst>
          </p:cNvPr>
          <p:cNvSpPr txBox="1"/>
          <p:nvPr/>
        </p:nvSpPr>
        <p:spPr>
          <a:xfrm>
            <a:off x="8426290" y="585086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badi" panose="020B0604020104020204" pitchFamily="34" charset="0"/>
              </a:rPr>
              <a:t>14 4000 </a:t>
            </a:r>
            <a:r>
              <a:rPr lang="ja-JP" altLang="fr-FR" b="1" dirty="0">
                <a:latin typeface="Abadi" panose="020B0604020104020204" pitchFamily="34" charset="0"/>
              </a:rPr>
              <a:t>円</a:t>
            </a:r>
            <a:endParaRPr lang="fr-FR" b="1" dirty="0">
              <a:latin typeface="Abadi" panose="020B060402010402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548EAF0-C1A1-BFB5-9A13-2C7568E836FA}"/>
              </a:ext>
            </a:extLst>
          </p:cNvPr>
          <p:cNvCxnSpPr/>
          <p:nvPr/>
        </p:nvCxnSpPr>
        <p:spPr>
          <a:xfrm>
            <a:off x="7501812" y="5582392"/>
            <a:ext cx="0" cy="4531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EB746F6-1468-D881-CCE5-B4C044768B7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01812" y="6035530"/>
            <a:ext cx="9244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34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lein air, ciel, paysage, arbre&#10;&#10;Description générée automatiquement">
            <a:extLst>
              <a:ext uri="{FF2B5EF4-FFF2-40B4-BE49-F238E27FC236}">
                <a16:creationId xmlns:a16="http://schemas.microsoft.com/office/drawing/2014/main" id="{96922C11-0829-8309-27BE-1502011BE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r="491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755492-90BB-329A-A76D-187E9A6A45EF}"/>
              </a:ext>
            </a:extLst>
          </p:cNvPr>
          <p:cNvSpPr txBox="1"/>
          <p:nvPr/>
        </p:nvSpPr>
        <p:spPr>
          <a:xfrm>
            <a:off x="4272424" y="429207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5400" b="1" dirty="0">
                <a:solidFill>
                  <a:schemeClr val="bg1"/>
                </a:solidFill>
                <a:latin typeface="Abadi" panose="020B0604020104020204" pitchFamily="34" charset="0"/>
              </a:rPr>
              <a:t>さいたま市</a:t>
            </a:r>
          </a:p>
        </p:txBody>
      </p:sp>
      <p:pic>
        <p:nvPicPr>
          <p:cNvPr id="6" name="Image 5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32A800B6-9AD9-D9A0-50F3-94723D6E0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61" y="1781743"/>
            <a:ext cx="5449078" cy="380765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D5EF233-4EFF-ED87-5DED-68DE2A765FB2}"/>
              </a:ext>
            </a:extLst>
          </p:cNvPr>
          <p:cNvSpPr/>
          <p:nvPr/>
        </p:nvSpPr>
        <p:spPr>
          <a:xfrm>
            <a:off x="228304" y="6232849"/>
            <a:ext cx="1264830" cy="404276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fr-FR" sz="1800" b="1" dirty="0">
                <a:solidFill>
                  <a:schemeClr val="tx1"/>
                </a:solidFill>
                <a:latin typeface="Abadi" panose="020B0604020104020204" pitchFamily="34" charset="0"/>
              </a:rPr>
              <a:t>市 </a:t>
            </a:r>
            <a:r>
              <a:rPr kumimoji="0" lang="fr-FR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fr-FR" b="1" dirty="0">
                <a:solidFill>
                  <a:schemeClr val="tx1"/>
                </a:solidFill>
                <a:latin typeface="Abadi" panose="020B0604020104020204" pitchFamily="34" charset="0"/>
              </a:rPr>
              <a:t>Ville</a:t>
            </a:r>
          </a:p>
        </p:txBody>
      </p:sp>
    </p:spTree>
    <p:extLst>
      <p:ext uri="{BB962C8B-B14F-4D97-AF65-F5344CB8AC3E}">
        <p14:creationId xmlns:p14="http://schemas.microsoft.com/office/powerpoint/2010/main" val="113533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ciel, paysage, arbre&#10;&#10;Description générée automatiquement">
            <a:extLst>
              <a:ext uri="{FF2B5EF4-FFF2-40B4-BE49-F238E27FC236}">
                <a16:creationId xmlns:a16="http://schemas.microsoft.com/office/drawing/2014/main" id="{A016E630-BD52-3D63-066E-D6BB97828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0" r="491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6F7AB32-2DA4-BF75-F0A3-202A6BD11003}"/>
              </a:ext>
            </a:extLst>
          </p:cNvPr>
          <p:cNvSpPr txBox="1"/>
          <p:nvPr/>
        </p:nvSpPr>
        <p:spPr>
          <a:xfrm>
            <a:off x="1388706" y="295427"/>
            <a:ext cx="941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fr-FR" sz="2400" b="1" dirty="0">
                <a:solidFill>
                  <a:schemeClr val="bg1"/>
                </a:solidFill>
                <a:latin typeface="Abadi" panose="020B0604020104020204" pitchFamily="34" charset="0"/>
              </a:rPr>
              <a:t>熊谷天然温泉 花湯スパリゾート</a:t>
            </a:r>
            <a:endParaRPr lang="fr-FR" altLang="ja-JP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fr-FR" altLang="ja-JP" sz="2400" b="1" dirty="0">
                <a:solidFill>
                  <a:schemeClr val="bg1"/>
                </a:solidFill>
                <a:latin typeface="Abadi" panose="020B0604020104020204" pitchFamily="34" charset="0"/>
              </a:rPr>
              <a:t>(</a:t>
            </a:r>
            <a:r>
              <a:rPr lang="ja-JP" altLang="fr-FR" sz="2400" b="1" dirty="0">
                <a:solidFill>
                  <a:schemeClr val="bg1"/>
                </a:solidFill>
                <a:latin typeface="Abadi" panose="020B0604020104020204" pitchFamily="34" charset="0"/>
              </a:rPr>
              <a:t>やまなし し くまがや てんねん おんせん はな ゆ スパ リゾート</a:t>
            </a:r>
            <a:r>
              <a:rPr lang="fr-FR" altLang="ja-JP" sz="2400" b="1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  <a:endParaRPr lang="ja-JP" altLang="fr-FR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Image 10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01C36B6A-E28D-1A50-E9F7-7341CCD11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0" y="1996635"/>
            <a:ext cx="5497563" cy="28260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8A576FB-58EC-971F-D490-952E761F2CE4}"/>
              </a:ext>
            </a:extLst>
          </p:cNvPr>
          <p:cNvSpPr txBox="1"/>
          <p:nvPr/>
        </p:nvSpPr>
        <p:spPr>
          <a:xfrm>
            <a:off x="1838960" y="516128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badi" panose="020B0604020104020204" pitchFamily="34" charset="0"/>
              </a:rPr>
              <a:t>7</a:t>
            </a:r>
            <a:r>
              <a:rPr lang="ja-JP" altLang="fr-FR" b="1" dirty="0">
                <a:solidFill>
                  <a:schemeClr val="bg1"/>
                </a:solidFill>
                <a:latin typeface="Abadi" panose="020B0604020104020204" pitchFamily="34" charset="0"/>
              </a:rPr>
              <a:t> 日  </a:t>
            </a:r>
            <a:r>
              <a:rPr lang="fr-FR" altLang="ja-JP" b="1" dirty="0">
                <a:solidFill>
                  <a:schemeClr val="bg1"/>
                </a:solidFill>
                <a:latin typeface="Abadi" panose="020B0604020104020204" pitchFamily="34" charset="0"/>
              </a:rPr>
              <a:t>: </a:t>
            </a:r>
            <a:r>
              <a:rPr lang="fr-FR" b="1" dirty="0">
                <a:solidFill>
                  <a:schemeClr val="bg1"/>
                </a:solidFill>
                <a:latin typeface="Abadi" panose="020B0604020104020204" pitchFamily="34" charset="0"/>
              </a:rPr>
              <a:t>5 2200 </a:t>
            </a:r>
            <a:r>
              <a:rPr lang="ja-JP" altLang="fr-FR" b="1" dirty="0">
                <a:solidFill>
                  <a:schemeClr val="bg1"/>
                </a:solidFill>
                <a:latin typeface="Abadi" panose="020B0604020104020204" pitchFamily="34" charset="0"/>
              </a:rPr>
              <a:t>円</a:t>
            </a:r>
            <a:endParaRPr lang="fr-FR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4" name="Image 13" descr="Une image contenant plein air, bâtiment, plante, eau&#10;&#10;Description générée automatiquement">
            <a:extLst>
              <a:ext uri="{FF2B5EF4-FFF2-40B4-BE49-F238E27FC236}">
                <a16:creationId xmlns:a16="http://schemas.microsoft.com/office/drawing/2014/main" id="{80EDD983-8BAD-CBDA-0E20-1A0750AB8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9" y="1996635"/>
            <a:ext cx="5092854" cy="286473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DC602D5-6770-AAF6-733E-B2FBFF0869FD}"/>
              </a:ext>
            </a:extLst>
          </p:cNvPr>
          <p:cNvSpPr/>
          <p:nvPr/>
        </p:nvSpPr>
        <p:spPr>
          <a:xfrm>
            <a:off x="256542" y="5530612"/>
            <a:ext cx="2934527" cy="1177713"/>
          </a:xfrm>
          <a:prstGeom prst="roundRect">
            <a:avLst>
              <a:gd name="adj" fmla="val 5033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fr-FR" b="1" dirty="0">
                <a:latin typeface="Abadi" panose="020B0604020104020204" pitchFamily="34" charset="0"/>
              </a:rPr>
              <a:t>スパ リゾート</a:t>
            </a:r>
            <a:r>
              <a:rPr kumimoji="0" lang="fr-FR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: S</a:t>
            </a:r>
            <a:r>
              <a:rPr lang="fr-FR" b="1" dirty="0">
                <a:latin typeface="Abadi" panose="020B0604020104020204" pitchFamily="34" charset="0"/>
              </a:rPr>
              <a:t>pa </a:t>
            </a:r>
            <a:r>
              <a:rPr lang="fr-FR" b="1" dirty="0" err="1">
                <a:latin typeface="Abadi" panose="020B0604020104020204" pitchFamily="34" charset="0"/>
              </a:rPr>
              <a:t>Resort</a:t>
            </a:r>
            <a:endParaRPr lang="fr-FR" b="1" dirty="0">
              <a:latin typeface="Abadi" panose="020B0604020104020204" pitchFamily="34" charset="0"/>
            </a:endParaRPr>
          </a:p>
          <a:p>
            <a:r>
              <a:rPr lang="ja-JP" altLang="fr-FR" b="1" dirty="0">
                <a:latin typeface="Abadi" panose="020B0604020104020204" pitchFamily="34" charset="0"/>
              </a:rPr>
              <a:t>おみやげ</a:t>
            </a:r>
            <a:r>
              <a:rPr lang="fr-FR" altLang="ja-JP" b="1" dirty="0">
                <a:latin typeface="Abadi" panose="020B0604020104020204" pitchFamily="34" charset="0"/>
              </a:rPr>
              <a:t> : Souvenirs</a:t>
            </a:r>
          </a:p>
          <a:p>
            <a:r>
              <a:rPr lang="ja-JP" altLang="fr-FR" b="1" dirty="0">
                <a:latin typeface="Abadi" panose="020B0604020104020204" pitchFamily="34" charset="0"/>
              </a:rPr>
              <a:t>うんてん すれ</a:t>
            </a:r>
            <a:r>
              <a:rPr lang="fr-FR" altLang="ja-JP" b="1" dirty="0">
                <a:latin typeface="Abadi" panose="020B0604020104020204" pitchFamily="34" charset="0"/>
              </a:rPr>
              <a:t> : Conduire</a:t>
            </a:r>
          </a:p>
          <a:p>
            <a:r>
              <a:rPr lang="ja-JP" altLang="fr-FR" b="1" dirty="0">
                <a:latin typeface="Abadi" panose="020B0604020104020204" pitchFamily="34" charset="0"/>
              </a:rPr>
              <a:t>かう</a:t>
            </a:r>
            <a:r>
              <a:rPr lang="fr-FR" altLang="ja-JP" b="1" dirty="0">
                <a:latin typeface="Abadi" panose="020B0604020104020204" pitchFamily="34" charset="0"/>
              </a:rPr>
              <a:t> : Acheter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16F3A4-3B00-EB13-EEB0-8AC4A5B3A446}"/>
              </a:ext>
            </a:extLst>
          </p:cNvPr>
          <p:cNvSpPr txBox="1"/>
          <p:nvPr/>
        </p:nvSpPr>
        <p:spPr>
          <a:xfrm>
            <a:off x="7916299" y="516128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solidFill>
                  <a:schemeClr val="bg1"/>
                </a:solidFill>
                <a:latin typeface="Abadi" panose="020B0604020104020204" pitchFamily="34" charset="0"/>
              </a:rPr>
              <a:t>じゅうじ </a:t>
            </a:r>
            <a:r>
              <a:rPr lang="fr-FR" altLang="ja-JP" b="1" dirty="0">
                <a:solidFill>
                  <a:schemeClr val="bg1"/>
                </a:solidFill>
                <a:latin typeface="Abadi" panose="020B0604020104020204" pitchFamily="34" charset="0"/>
              </a:rPr>
              <a:t>~ </a:t>
            </a:r>
            <a:r>
              <a:rPr lang="ja-JP" altLang="fr-FR" b="1" dirty="0">
                <a:solidFill>
                  <a:schemeClr val="bg1"/>
                </a:solidFill>
                <a:latin typeface="Abadi" panose="020B0604020104020204" pitchFamily="34" charset="0"/>
              </a:rPr>
              <a:t>じゅうにじ</a:t>
            </a:r>
            <a:endParaRPr lang="fr-FR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9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lein air, paysage, automne, arbre&#10;&#10;Description générée automatiquement">
            <a:extLst>
              <a:ext uri="{FF2B5EF4-FFF2-40B4-BE49-F238E27FC236}">
                <a16:creationId xmlns:a16="http://schemas.microsoft.com/office/drawing/2014/main" id="{3C29D456-6D20-7AA9-A819-6DB17414A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B75E56-925C-DA35-BE31-7F5F5E147963}"/>
              </a:ext>
            </a:extLst>
          </p:cNvPr>
          <p:cNvSpPr txBox="1"/>
          <p:nvPr/>
        </p:nvSpPr>
        <p:spPr>
          <a:xfrm>
            <a:off x="4151126" y="44786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5400" b="1" dirty="0">
                <a:latin typeface="Abadi" panose="020B0604020104020204" pitchFamily="34" charset="0"/>
              </a:rPr>
              <a:t>やまなし市</a:t>
            </a:r>
          </a:p>
        </p:txBody>
      </p:sp>
      <p:pic>
        <p:nvPicPr>
          <p:cNvPr id="6" name="Image 5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A258DD80-5AF3-0237-ACD8-5406E9A8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1" y="1819066"/>
            <a:ext cx="3917302" cy="34845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CA6740-D5DE-0ABF-4DDF-68ECDC40DE74}"/>
              </a:ext>
            </a:extLst>
          </p:cNvPr>
          <p:cNvSpPr txBox="1"/>
          <p:nvPr/>
        </p:nvSpPr>
        <p:spPr>
          <a:xfrm>
            <a:off x="4709772" y="5566845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ようか </a:t>
            </a:r>
            <a:r>
              <a:rPr lang="fr-FR" altLang="ja-JP" b="1" dirty="0">
                <a:latin typeface="Abadi" panose="020B0604020104020204" pitchFamily="34" charset="0"/>
              </a:rPr>
              <a:t>~ </a:t>
            </a:r>
            <a:r>
              <a:rPr lang="ja-JP" altLang="fr-FR" b="1" dirty="0">
                <a:latin typeface="Abadi" panose="020B0604020104020204" pitchFamily="34" charset="0"/>
              </a:rPr>
              <a:t>じゅうよ</a:t>
            </a:r>
            <a:r>
              <a:rPr lang="ja-JP" altLang="fr-FR" sz="1200" b="1" dirty="0">
                <a:latin typeface="Abadi" panose="020B0604020104020204" pitchFamily="34" charset="0"/>
              </a:rPr>
              <a:t>つ</a:t>
            </a:r>
            <a:r>
              <a:rPr lang="ja-JP" altLang="fr-FR" b="1" dirty="0">
                <a:latin typeface="Abadi" panose="020B0604020104020204" pitchFamily="34" charset="0"/>
              </a:rPr>
              <a:t>か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06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paysage, automne, arbre&#10;&#10;Description générée automatiquement">
            <a:extLst>
              <a:ext uri="{FF2B5EF4-FFF2-40B4-BE49-F238E27FC236}">
                <a16:creationId xmlns:a16="http://schemas.microsoft.com/office/drawing/2014/main" id="{19C9EE81-E9CC-A97B-70DE-7978BC952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D520E42-0891-512C-77C2-F4F10CF90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78" y="1647403"/>
            <a:ext cx="4295278" cy="41702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995F62-A084-2733-BC36-10AC4BF2C767}"/>
              </a:ext>
            </a:extLst>
          </p:cNvPr>
          <p:cNvSpPr txBox="1"/>
          <p:nvPr/>
        </p:nvSpPr>
        <p:spPr>
          <a:xfrm>
            <a:off x="2813690" y="429207"/>
            <a:ext cx="6564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sz="2400" b="1" dirty="0">
                <a:latin typeface="Abadi" panose="020B0604020104020204" pitchFamily="34" charset="0"/>
              </a:rPr>
              <a:t>道志川温泉 紅椿の湯</a:t>
            </a:r>
          </a:p>
          <a:p>
            <a:pPr algn="ctr"/>
            <a:r>
              <a:rPr lang="fr-FR" altLang="ja-JP" sz="2400" b="1" dirty="0">
                <a:latin typeface="Abadi" panose="020B0604020104020204" pitchFamily="34" charset="0"/>
              </a:rPr>
              <a:t>(</a:t>
            </a:r>
            <a:r>
              <a:rPr lang="ja-JP" altLang="fr-FR" sz="2400" b="1" dirty="0">
                <a:latin typeface="Abadi" panose="020B0604020104020204" pitchFamily="34" charset="0"/>
              </a:rPr>
              <a:t>どうし かわ おんせん くれない つばき の ゆ</a:t>
            </a:r>
            <a:r>
              <a:rPr lang="fr-FR" altLang="ja-JP" sz="2400" b="1" dirty="0">
                <a:latin typeface="Abadi" panose="020B0604020104020204" pitchFamily="34" charset="0"/>
              </a:rPr>
              <a:t>)</a:t>
            </a:r>
            <a:r>
              <a:rPr lang="ja-JP" altLang="fr-FR" sz="2400" b="1" dirty="0"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8" name="Image 7" descr="Une image contenant plein air, arbre, plante, eau&#10;&#10;Description générée automatiquement">
            <a:extLst>
              <a:ext uri="{FF2B5EF4-FFF2-40B4-BE49-F238E27FC236}">
                <a16:creationId xmlns:a16="http://schemas.microsoft.com/office/drawing/2014/main" id="{5A23F3B1-AF08-A761-B4E6-4BCC81CA5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29" y="1913325"/>
            <a:ext cx="6477842" cy="36383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100E178-DA3F-3361-B822-8B3F22B3D0F9}"/>
              </a:ext>
            </a:extLst>
          </p:cNvPr>
          <p:cNvSpPr txBox="1"/>
          <p:nvPr/>
        </p:nvSpPr>
        <p:spPr>
          <a:xfrm>
            <a:off x="2813690" y="577295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badi" panose="020B0604020104020204" pitchFamily="34" charset="0"/>
              </a:rPr>
              <a:t>7</a:t>
            </a:r>
            <a:r>
              <a:rPr lang="ja-JP" altLang="fr-FR" b="1" dirty="0">
                <a:latin typeface="Abadi" panose="020B0604020104020204" pitchFamily="34" charset="0"/>
              </a:rPr>
              <a:t> 日 </a:t>
            </a:r>
            <a:r>
              <a:rPr lang="fr-FR" altLang="ja-JP" b="1" dirty="0">
                <a:latin typeface="Abadi" panose="020B0604020104020204" pitchFamily="34" charset="0"/>
              </a:rPr>
              <a:t>: </a:t>
            </a:r>
            <a:r>
              <a:rPr lang="fr-FR" b="1" dirty="0">
                <a:latin typeface="Abadi" panose="020B0604020104020204" pitchFamily="34" charset="0"/>
              </a:rPr>
              <a:t>40600</a:t>
            </a:r>
            <a:r>
              <a:rPr lang="ja-JP" altLang="fr-FR" b="1" dirty="0">
                <a:latin typeface="Abadi" panose="020B0604020104020204" pitchFamily="34" charset="0"/>
              </a:rPr>
              <a:t>円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99FCB7-81CB-A864-EF7F-437CB428BA01}"/>
              </a:ext>
            </a:extLst>
          </p:cNvPr>
          <p:cNvSpPr txBox="1"/>
          <p:nvPr/>
        </p:nvSpPr>
        <p:spPr>
          <a:xfrm>
            <a:off x="8173868" y="6020169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じゅうじ </a:t>
            </a:r>
            <a:r>
              <a:rPr lang="fr-FR" altLang="ja-JP" b="1" dirty="0">
                <a:latin typeface="Abadi" panose="020B0604020104020204" pitchFamily="34" charset="0"/>
              </a:rPr>
              <a:t>~ </a:t>
            </a:r>
            <a:r>
              <a:rPr lang="ja-JP" altLang="fr-FR" b="1" dirty="0">
                <a:latin typeface="Abadi" panose="020B0604020104020204" pitchFamily="34" charset="0"/>
              </a:rPr>
              <a:t>じゅうにじ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1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paysage, automne, arbre&#10;&#10;Description générée automatiquement">
            <a:extLst>
              <a:ext uri="{FF2B5EF4-FFF2-40B4-BE49-F238E27FC236}">
                <a16:creationId xmlns:a16="http://schemas.microsoft.com/office/drawing/2014/main" id="{E5B87D75-72F7-FF51-8E6E-F761A8E3F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 descr="Une image contenant ciel, plein air, neige, lac&#10;&#10;Description générée automatiquement">
            <a:extLst>
              <a:ext uri="{FF2B5EF4-FFF2-40B4-BE49-F238E27FC236}">
                <a16:creationId xmlns:a16="http://schemas.microsoft.com/office/drawing/2014/main" id="{C80E1C70-1675-91A7-8AF2-A6D34686E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56360"/>
            <a:ext cx="4876800" cy="4876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D616DA-6FF3-A2E8-85B2-4F2FD76B799F}"/>
              </a:ext>
            </a:extLst>
          </p:cNvPr>
          <p:cNvSpPr txBox="1"/>
          <p:nvPr/>
        </p:nvSpPr>
        <p:spPr>
          <a:xfrm>
            <a:off x="5125220" y="229661"/>
            <a:ext cx="1941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sz="3200" b="1" dirty="0">
                <a:latin typeface="Abadi" panose="020B0604020104020204" pitchFamily="34" charset="0"/>
              </a:rPr>
              <a:t>富士山</a:t>
            </a:r>
          </a:p>
          <a:p>
            <a:pPr algn="ctr"/>
            <a:r>
              <a:rPr lang="ja-JP" altLang="fr-FR" sz="3200" b="1" dirty="0">
                <a:latin typeface="Abadi" panose="020B0604020104020204" pitchFamily="34" charset="0"/>
              </a:rPr>
              <a:t>ふじ やま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7395E6-0FC2-D9C2-5644-ABF5576DABC5}"/>
              </a:ext>
            </a:extLst>
          </p:cNvPr>
          <p:cNvSpPr txBox="1"/>
          <p:nvPr/>
        </p:nvSpPr>
        <p:spPr>
          <a:xfrm>
            <a:off x="9970338" y="4690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とうか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435796-6272-F4DF-EC77-FCF5962D5659}"/>
              </a:ext>
            </a:extLst>
          </p:cNvPr>
          <p:cNvSpPr txBox="1"/>
          <p:nvPr/>
        </p:nvSpPr>
        <p:spPr>
          <a:xfrm>
            <a:off x="9173226" y="5184290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しちじ</a:t>
            </a:r>
            <a:r>
              <a:rPr lang="fr-FR" altLang="ja-JP" b="1" dirty="0">
                <a:latin typeface="Abadi" panose="020B0604020104020204" pitchFamily="34" charset="0"/>
              </a:rPr>
              <a:t> ~ </a:t>
            </a:r>
            <a:r>
              <a:rPr lang="ja-JP" altLang="fr-FR" b="1" dirty="0">
                <a:latin typeface="Abadi" panose="020B0604020104020204" pitchFamily="34" charset="0"/>
              </a:rPr>
              <a:t>じゅうしちじ</a:t>
            </a: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9F3CDBE-1424-EDD6-AF20-9101FCBB2D9E}"/>
              </a:ext>
            </a:extLst>
          </p:cNvPr>
          <p:cNvSpPr/>
          <p:nvPr/>
        </p:nvSpPr>
        <p:spPr>
          <a:xfrm>
            <a:off x="256542" y="6233160"/>
            <a:ext cx="2020127" cy="475165"/>
          </a:xfrm>
          <a:prstGeom prst="roundRect">
            <a:avLst>
              <a:gd name="adj" fmla="val 5033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fr-FR" b="1" dirty="0">
                <a:latin typeface="Abadi" panose="020B0604020104020204" pitchFamily="34" charset="0"/>
              </a:rPr>
              <a:t>あるく </a:t>
            </a:r>
            <a:r>
              <a:rPr lang="fr-FR" altLang="ja-JP" b="1" dirty="0">
                <a:latin typeface="Abadi" panose="020B0604020104020204" pitchFamily="34" charset="0"/>
              </a:rPr>
              <a:t>: marcher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68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lein air, paysage, automne, arbre&#10;&#10;Description générée automatiquement">
            <a:extLst>
              <a:ext uri="{FF2B5EF4-FFF2-40B4-BE49-F238E27FC236}">
                <a16:creationId xmlns:a16="http://schemas.microsoft.com/office/drawing/2014/main" id="{14399300-F44C-A011-7131-6ADE2FB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 descr="Une image contenant plein air, arbre, montagne, ciel&#10;&#10;Description générée automatiquement">
            <a:extLst>
              <a:ext uri="{FF2B5EF4-FFF2-40B4-BE49-F238E27FC236}">
                <a16:creationId xmlns:a16="http://schemas.microsoft.com/office/drawing/2014/main" id="{8496F3A4-ED98-E4FB-CDE5-91961D5D3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1828800"/>
            <a:ext cx="5689600" cy="3200400"/>
          </a:xfrm>
          <a:prstGeom prst="rect">
            <a:avLst/>
          </a:prstGeom>
        </p:spPr>
      </p:pic>
      <p:pic>
        <p:nvPicPr>
          <p:cNvPr id="7" name="Image 6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1177214A-6439-42D1-82D5-EF177BDA3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2" y="1919068"/>
            <a:ext cx="5000573" cy="30198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933AF6-2852-C386-6ED4-4E2813CEB90F}"/>
              </a:ext>
            </a:extLst>
          </p:cNvPr>
          <p:cNvSpPr txBox="1"/>
          <p:nvPr/>
        </p:nvSpPr>
        <p:spPr>
          <a:xfrm>
            <a:off x="5101175" y="429207"/>
            <a:ext cx="1989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fr-FR" sz="2400" b="1" dirty="0">
                <a:latin typeface="Abadi" panose="020B0604020104020204" pitchFamily="34" charset="0"/>
              </a:rPr>
              <a:t>宮ヶ瀬 湖</a:t>
            </a:r>
            <a:endParaRPr lang="fr-FR" altLang="ja-JP" sz="2400" b="1" dirty="0">
              <a:latin typeface="Abadi" panose="020B0604020104020204" pitchFamily="34" charset="0"/>
            </a:endParaRPr>
          </a:p>
          <a:p>
            <a:pPr algn="ctr"/>
            <a:r>
              <a:rPr lang="fr-FR" altLang="ja-JP" sz="2400" b="1" dirty="0">
                <a:latin typeface="Abadi" panose="020B0604020104020204" pitchFamily="34" charset="0"/>
              </a:rPr>
              <a:t>(</a:t>
            </a:r>
            <a:r>
              <a:rPr lang="ja-JP" altLang="fr-FR" sz="2400" b="1" dirty="0">
                <a:latin typeface="Abadi" panose="020B0604020104020204" pitchFamily="34" charset="0"/>
              </a:rPr>
              <a:t>みやがせ</a:t>
            </a:r>
            <a:r>
              <a:rPr lang="fr-FR" altLang="ja-JP" sz="2400" b="1" dirty="0">
                <a:latin typeface="Abadi" panose="020B0604020104020204" pitchFamily="34" charset="0"/>
              </a:rPr>
              <a:t>-</a:t>
            </a:r>
            <a:r>
              <a:rPr lang="ja-JP" altLang="fr-FR" sz="2400" b="1" dirty="0">
                <a:latin typeface="Abadi" panose="020B0604020104020204" pitchFamily="34" charset="0"/>
              </a:rPr>
              <a:t>こ</a:t>
            </a:r>
            <a:r>
              <a:rPr lang="fr-FR" altLang="ja-JP" sz="2400" b="1" dirty="0">
                <a:latin typeface="Abadi" panose="020B0604020104020204" pitchFamily="34" charset="0"/>
              </a:rPr>
              <a:t>)</a:t>
            </a:r>
            <a:endParaRPr lang="ja-JP" altLang="fr-FR" sz="2400" b="1" dirty="0">
              <a:latin typeface="Abadi" panose="020B0604020104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6559DD0-711F-C9F8-67E1-38A185797CA0}"/>
              </a:ext>
            </a:extLst>
          </p:cNvPr>
          <p:cNvSpPr/>
          <p:nvPr/>
        </p:nvSpPr>
        <p:spPr>
          <a:xfrm>
            <a:off x="256542" y="6204029"/>
            <a:ext cx="2949645" cy="504295"/>
          </a:xfrm>
          <a:prstGeom prst="roundRect">
            <a:avLst>
              <a:gd name="adj" fmla="val 12163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fr-FR" b="1" dirty="0">
                <a:latin typeface="Abadi" panose="020B0604020104020204" pitchFamily="34" charset="0"/>
              </a:rPr>
              <a:t>みやがせ</a:t>
            </a:r>
            <a:r>
              <a:rPr lang="fr-FR" altLang="ja-JP" b="1" dirty="0">
                <a:latin typeface="Abadi" panose="020B0604020104020204" pitchFamily="34" charset="0"/>
              </a:rPr>
              <a:t>-</a:t>
            </a:r>
            <a:r>
              <a:rPr lang="ja-JP" altLang="fr-FR" b="1" dirty="0">
                <a:latin typeface="Abadi" panose="020B0604020104020204" pitchFamily="34" charset="0"/>
              </a:rPr>
              <a:t>こ </a:t>
            </a:r>
            <a:r>
              <a:rPr lang="fr-FR" altLang="ja-JP" b="1" dirty="0">
                <a:latin typeface="Abadi" panose="020B0604020104020204" pitchFamily="34" charset="0"/>
              </a:rPr>
              <a:t>: </a:t>
            </a:r>
            <a:r>
              <a:rPr lang="fr-FR" sz="1800" b="1" dirty="0">
                <a:latin typeface="Abadi" panose="020B0604020104020204" pitchFamily="34" charset="0"/>
              </a:rPr>
              <a:t>Lac </a:t>
            </a:r>
            <a:r>
              <a:rPr lang="fr-FR" sz="1800" b="1" dirty="0" err="1">
                <a:latin typeface="Abadi" panose="020B0604020104020204" pitchFamily="34" charset="0"/>
              </a:rPr>
              <a:t>Miyagase</a:t>
            </a:r>
            <a:endParaRPr lang="fr-FR" sz="1800" b="1" dirty="0">
              <a:latin typeface="Abadi" panose="020B06040201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89108B-6604-A34A-8BAE-0E08DEA629EE}"/>
              </a:ext>
            </a:extLst>
          </p:cNvPr>
          <p:cNvSpPr txBox="1"/>
          <p:nvPr/>
        </p:nvSpPr>
        <p:spPr>
          <a:xfrm>
            <a:off x="8013730" y="52284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b="1" dirty="0">
                <a:latin typeface="Abadi" panose="020B0604020104020204" pitchFamily="34" charset="0"/>
              </a:rPr>
              <a:t>じゅうににち</a:t>
            </a:r>
            <a:endParaRPr lang="fr-F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02583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555</Words>
  <Application>Microsoft Office PowerPoint</Application>
  <PresentationFormat>Grand écran</PresentationFormat>
  <Paragraphs>93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Abadi</vt:lpstr>
      <vt:lpstr>Century Gothic</vt:lpstr>
      <vt:lpstr>Wingdings 3</vt:lpstr>
      <vt:lpstr>Secteur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Schlögel</dc:creator>
  <cp:lastModifiedBy>Benjamin Schlögel</cp:lastModifiedBy>
  <cp:revision>28</cp:revision>
  <dcterms:created xsi:type="dcterms:W3CDTF">2023-05-23T16:32:45Z</dcterms:created>
  <dcterms:modified xsi:type="dcterms:W3CDTF">2023-05-30T12:30:41Z</dcterms:modified>
</cp:coreProperties>
</file>